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Poppins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Just Another Hand"/>
      <p:regular r:id="rId50"/>
    </p:embeddedFont>
    <p:embeddedFont>
      <p:font typeface="Source Sans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oppins-regular.fntdata"/><Relationship Id="rId41" Type="http://schemas.openxmlformats.org/officeDocument/2006/relationships/slide" Target="slides/slide36.xml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Lato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Pro-regular.fntdata"/><Relationship Id="rId50" Type="http://schemas.openxmlformats.org/officeDocument/2006/relationships/font" Target="fonts/JustAnotherHand-regular.fntdata"/><Relationship Id="rId53" Type="http://schemas.openxmlformats.org/officeDocument/2006/relationships/font" Target="fonts/SourceSansPro-italic.fntdata"/><Relationship Id="rId52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SourceSans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html-5-header-tag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html-5-header-tag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html-5-header-tag/" TargetMode="External"/><Relationship Id="rId3" Type="http://schemas.openxmlformats.org/officeDocument/2006/relationships/hyperlink" Target="https://www.generationgirl.org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html-5-header-tag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html-5-header-tag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html-5-header-tag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html-5-header-tag/" TargetMode="External"/><Relationship Id="rId3" Type="http://schemas.openxmlformats.org/officeDocument/2006/relationships/hyperlink" Target="https://www.generationgirl.org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html-5-header-tag/" TargetMode="External"/><Relationship Id="rId3" Type="http://schemas.openxmlformats.org/officeDocument/2006/relationships/hyperlink" Target="https://www.generationgirl.org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html-5-header-ta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21a4e91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21a4e91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21a4e916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21a4e916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21a4e916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21a4e916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https://www.geeksforgeeks.org/html-5-header-tag/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21a4e916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21a4e916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https://www.geeksforgeeks.org/html-5-header-tag/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21a4e916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21a4e916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https://www.geeksforgeeks.org/html-5-header-tag/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reference on explaining divs, can pull up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https://www.generationgirl.org/</a:t>
            </a:r>
            <a:r>
              <a:rPr lang="en"/>
              <a:t> and show them the different sections we have in the website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21a4e916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21a4e916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https://www.geeksforgeeks.org/html-5-header-tag/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21a4e916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21a4e916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https://www.geeksforgeeks.org/html-5-header-tag/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21a4e916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21a4e916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https://www.geeksforgeeks.org/html-5-header-tag/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21a4e916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21a4e916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https://www.geeksforgeeks.org/html-5-header-tag/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reference on explaining divs, can pull up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https://www.generationgirl.org/</a:t>
            </a:r>
            <a:r>
              <a:rPr lang="en"/>
              <a:t> and show them the different sections we have in the website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21a4e916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21a4e916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everyone show case their favorite websites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21a4e916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21a4e916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21a4e916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21a4e916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21a4e916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21a4e916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Applying css in HTML elements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21a4e916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21a4e916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Applying css in HTML elements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21a4e916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21a4e916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everyone show case their favorite websites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21a4e916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21a4e916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21a4e916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21a4e916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https://www.geeksforgeeks.org/html-5-header-tag/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reference on explaining divs, can pull up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https://www.generationgirl.org/</a:t>
            </a:r>
            <a:r>
              <a:rPr lang="en"/>
              <a:t> and show them the different sections we have in the website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21a4e916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21a4e916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21a4e916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21a4e916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21a4e916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21a4e916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21a4e916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21a4e916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21a4e916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21a4e916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21a4e91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21a4e91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21a4e916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21a4e916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21a4e916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21a4e916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21a4e916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21a4e916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Apply CSS on hello world example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21a4e916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21a4e916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21a4e916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21a4e916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1a4e916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21a4e916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Apply CSS on hello world example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21a4e916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21a4e916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21a4e916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21a4e916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21a4e916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21a4e916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21a4e916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21a4e916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Applying css in HTML elements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21a4e916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21a4e916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21a4e916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21a4e916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https://en.wikipedia.org/wiki/HTML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21a4e916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21a4e916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https://www.geeksforgeeks.org/html-5-header-tag/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hyperlink" Target="https://google.com" TargetMode="External"/><Relationship Id="rId5" Type="http://schemas.openxmlformats.org/officeDocument/2006/relationships/hyperlink" Target="https://www.w3schools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oogle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w3schools.com/tags/tag_ol.asp" TargetMode="External"/><Relationship Id="rId4" Type="http://schemas.openxmlformats.org/officeDocument/2006/relationships/hyperlink" Target="https://www.w3schools.com/tags/tag_li.asp" TargetMode="External"/><Relationship Id="rId5" Type="http://schemas.openxmlformats.org/officeDocument/2006/relationships/hyperlink" Target="https://www.w3schools.com/tags/tag_ul.asp" TargetMode="External"/><Relationship Id="rId6" Type="http://schemas.openxmlformats.org/officeDocument/2006/relationships/hyperlink" Target="https://www.w3schools.com/tags/tag_li.asp" TargetMode="External"/><Relationship Id="rId7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w3schools.com/tags/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li.do/features-google-slides?payload=eyJwcmVzZW50YXRpb25JZCI6IjFGVUp3OXBRWXpkM2w5NUhjcXJKMEpCdE5EYlo3MHE4X1VLd1ppQnpXZGZnIiwic2xpZGVJZCI6IlNMSURFU19BUEkxMDY5ODY4ODA5XzAifQ%3D%3D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sli.do/features-google-slides?payload=eyJwcmVzZW50YXRpb25JZCI6IjFGVUp3OXBRWXpkM2w5NUhjcXJKMEpCdE5EYlo3MHE4X1VLd1ppQnpXZGZnIiwic2xpZGVJZCI6IlNMSURFU19BUEkxNzkzMDUzMzMwXzAifQ%3D%3D" TargetMode="External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sli.do/features-google-slides?payload=eyJwcmVzZW50YXRpb25JZCI6IjFGVUp3OXBRWXpkM2w5NUhjcXJKMEpCdE5EYlo3MHE4X1VLd1ppQnpXZGZnIiwic2xpZGVJZCI6IlNMSURFU19BUEkxMzk2NDA2MzAyXzAifQ%3D%3D" TargetMode="External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sli.do/features-google-slides?payload=eyJwcmVzZW50YXRpb25JZCI6IjFGVUp3OXBRWXpkM2w5NUhjcXJKMEpCdE5EYlo3MHE4X1VLd1ppQnpXZGZnIiwic2xpZGVJZCI6IlNMSURFU19BUEkxNzc3MTAxMDA2XzAifQ%3D%3D" TargetMode="External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li.do/features-google-slides?payload=eyJwcmVzZW50YXRpb25JZCI6IjFGVUp3OXBRWXpkM2w5NUhjcXJKMEpCdE5EYlo3MHE4X1VLd1ppQnpXZGZnIiwic2xpZGVJZCI6IlNMSURFU19BUEk0MzU1MjMyNTdfMCJ9" TargetMode="External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2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w3schools.com" TargetMode="External"/><Relationship Id="rId4" Type="http://schemas.openxmlformats.org/officeDocument/2006/relationships/hyperlink" Target="https://developer.mozilla.org/en-US/docs/Web/HTML" TargetMode="External"/><Relationship Id="rId5" Type="http://schemas.openxmlformats.org/officeDocument/2006/relationships/hyperlink" Target="https://guide.freecodecamp.org/html/" TargetMode="External"/><Relationship Id="rId6" Type="http://schemas.openxmlformats.org/officeDocument/2006/relationships/hyperlink" Target="https://htmlcolorcodes.com" TargetMode="External"/><Relationship Id="rId7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28204" l="0" r="0" t="28209"/>
          <a:stretch/>
        </p:blipFill>
        <p:spPr>
          <a:xfrm>
            <a:off x="0" y="0"/>
            <a:ext cx="9144000" cy="25719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457200" y="3155700"/>
            <a:ext cx="2954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Generation Girl Winter Club 2020</a:t>
            </a:r>
            <a:endParaRPr b="1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457200" y="3667500"/>
            <a:ext cx="41148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600" y="4572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457200" y="4345200"/>
            <a:ext cx="2954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Day 1 - Dec 21, 2020</a:t>
            </a:r>
            <a:endParaRPr b="1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457200" y="83985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 Attributes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908850" y="2660100"/>
            <a:ext cx="7326300" cy="4692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500" u="sng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</a:t>
            </a:r>
            <a:r>
              <a:rPr lang="en" sz="15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5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Ini adalah google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908850" y="3381125"/>
            <a:ext cx="48204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300"/>
              <a:buFont typeface="Source Sans Pro"/>
              <a:buChar char="●"/>
            </a:pPr>
            <a:r>
              <a:rPr lang="en" sz="13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&lt;a&gt; adalah elemen HTML untuk tautan(</a:t>
            </a:r>
            <a:r>
              <a:rPr i="1" lang="en" sz="13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link</a:t>
            </a:r>
            <a:r>
              <a:rPr lang="en" sz="13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3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300"/>
              <a:buFont typeface="Source Sans Pro"/>
              <a:buChar char="●"/>
            </a:pPr>
            <a:r>
              <a:rPr lang="en" sz="13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‘href’ adalah atribut dari elemen &lt;a&gt;</a:t>
            </a:r>
            <a:endParaRPr sz="13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300"/>
              <a:buFont typeface="Source Sans Pro"/>
              <a:buChar char="●"/>
            </a:pPr>
            <a:r>
              <a:rPr lang="en" sz="13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</a:t>
            </a:r>
            <a:r>
              <a:rPr lang="en" sz="1200" u="sng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</a:t>
            </a:r>
            <a:r>
              <a:rPr lang="en" sz="1200">
                <a:solidFill>
                  <a:srgbClr val="0000C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/’</a:t>
            </a:r>
            <a:r>
              <a:rPr lang="en" sz="13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adalah nilai dari atribut ‘href’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803850" y="1508400"/>
            <a:ext cx="75363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Atribut HTML adalah informasi tambahan yang terdapat pada elemen HTML.</a:t>
            </a:r>
            <a:endParaRPr sz="16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Atribut HTML biasanya dilengkapi oleh nilai.</a:t>
            </a:r>
            <a:endParaRPr sz="16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360063" y="45720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Heading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353850" y="964050"/>
            <a:ext cx="43215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Browser </a:t>
            </a:r>
            <a:r>
              <a:rPr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menggunakan </a:t>
            </a:r>
            <a:r>
              <a:rPr i="1"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heading</a:t>
            </a:r>
            <a:r>
              <a:rPr lang="en"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untuk menyusun konten.</a:t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Headings dapat ditulis dari  </a:t>
            </a:r>
            <a:r>
              <a:rPr lang="en" sz="1500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&lt;h1&gt;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sampai </a:t>
            </a:r>
            <a:r>
              <a:rPr lang="en" sz="1500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&lt;h6&gt;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8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5052000" y="133400"/>
            <a:ext cx="35967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&lt;title&gt;Page Title&lt;/title&gt;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&gt;Heading 1&lt;/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&gt;Heading 2&lt;/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h3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&gt;Heading 3&lt;/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h3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h4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&gt;Heading 4&lt;/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h4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h5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&gt;Heading 5&lt;/</a:t>
            </a:r>
            <a:r>
              <a:rPr lang="en" sz="1500">
                <a:solidFill>
                  <a:srgbClr val="A4C2F4"/>
                </a:solidFill>
                <a:highlight>
                  <a:srgbClr val="434343"/>
                </a:highlight>
                <a:latin typeface="Consolas"/>
                <a:ea typeface="Consolas"/>
                <a:cs typeface="Consolas"/>
                <a:sym typeface="Consolas"/>
              </a:rPr>
              <a:t>h5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h6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&gt;Heading 6&lt;/</a:t>
            </a:r>
            <a:r>
              <a:rPr lang="en" sz="15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h6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51195" l="50366" r="31905" t="21949"/>
          <a:stretch/>
        </p:blipFill>
        <p:spPr>
          <a:xfrm>
            <a:off x="1214238" y="2341338"/>
            <a:ext cx="2391174" cy="22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5"/>
          <p:cNvGrpSpPr/>
          <p:nvPr/>
        </p:nvGrpSpPr>
        <p:grpSpPr>
          <a:xfrm>
            <a:off x="4893700" y="839838"/>
            <a:ext cx="4099500" cy="3846525"/>
            <a:chOff x="4893700" y="839838"/>
            <a:chExt cx="4099500" cy="3846525"/>
          </a:xfrm>
        </p:grpSpPr>
        <p:sp>
          <p:nvSpPr>
            <p:cNvPr id="159" name="Google Shape;159;p25"/>
            <p:cNvSpPr txBox="1"/>
            <p:nvPr/>
          </p:nvSpPr>
          <p:spPr>
            <a:xfrm>
              <a:off x="4893700" y="839838"/>
              <a:ext cx="40995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400">
                  <a:solidFill>
                    <a:srgbClr val="00498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Paragraphs</a:t>
              </a:r>
              <a:endPara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0" name="Google Shape;160;p25"/>
            <p:cNvSpPr txBox="1"/>
            <p:nvPr/>
          </p:nvSpPr>
          <p:spPr>
            <a:xfrm>
              <a:off x="4901350" y="1620363"/>
              <a:ext cx="3078600" cy="30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highlight>
                    <a:srgbClr val="FFFFFF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Tag </a:t>
              </a:r>
              <a:r>
                <a:rPr lang="en" sz="1500">
                  <a:solidFill>
                    <a:srgbClr val="DC143C"/>
                  </a:solidFill>
                  <a:highlight>
                    <a:srgbClr val="F1F1F1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&lt;p&gt; &lt;/p&gt;</a:t>
              </a:r>
              <a:r>
                <a:rPr lang="en" sz="1500">
                  <a:solidFill>
                    <a:schemeClr val="dk1"/>
                  </a:solidFill>
                  <a:highlight>
                    <a:srgbClr val="FFFFFF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 mendeklarasikan paragraf</a:t>
              </a:r>
              <a:endParaRPr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highlight>
                    <a:srgbClr val="FFFFFF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Tag </a:t>
              </a:r>
              <a:r>
                <a:rPr lang="en" sz="1500">
                  <a:solidFill>
                    <a:srgbClr val="DC143C"/>
                  </a:solidFill>
                  <a:highlight>
                    <a:srgbClr val="F1F1F1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&lt;br&gt;</a:t>
              </a:r>
              <a:r>
                <a:rPr lang="en" sz="1500">
                  <a:solidFill>
                    <a:schemeClr val="dk1"/>
                  </a:solidFill>
                  <a:highlight>
                    <a:srgbClr val="FFFFFF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 mendeklarasikan </a:t>
              </a:r>
              <a:r>
                <a:rPr i="1" lang="en" sz="1500">
                  <a:solidFill>
                    <a:schemeClr val="dk1"/>
                  </a:solidFill>
                  <a:highlight>
                    <a:srgbClr val="FFFFFF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line break</a:t>
              </a:r>
              <a:r>
                <a:rPr lang="en" sz="1500">
                  <a:solidFill>
                    <a:schemeClr val="dk1"/>
                  </a:solidFill>
                  <a:highlight>
                    <a:srgbClr val="FFFFFF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.</a:t>
              </a:r>
              <a:endParaRPr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highlight>
                    <a:schemeClr val="lt1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Tag </a:t>
              </a:r>
              <a:r>
                <a:rPr lang="en" sz="1500">
                  <a:solidFill>
                    <a:srgbClr val="DC143C"/>
                  </a:solidFill>
                  <a:highlight>
                    <a:srgbClr val="F1F1F1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&lt;strong&gt; &lt;/strong&gt;</a:t>
              </a:r>
              <a:r>
                <a:rPr lang="en" sz="1500">
                  <a:solidFill>
                    <a:schemeClr val="dk1"/>
                  </a:solidFill>
                  <a:highlight>
                    <a:schemeClr val="lt1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 atau </a:t>
              </a:r>
              <a:r>
                <a:rPr lang="en" sz="1500">
                  <a:solidFill>
                    <a:srgbClr val="DC143C"/>
                  </a:solidFill>
                  <a:highlight>
                    <a:srgbClr val="F1F1F1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&lt;b&gt; &lt;/b&gt;</a:t>
              </a:r>
              <a:r>
                <a:rPr lang="en" sz="1500">
                  <a:solidFill>
                    <a:schemeClr val="dk1"/>
                  </a:solidFill>
                  <a:highlight>
                    <a:schemeClr val="lt1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mendeklarasikan tulisan </a:t>
              </a:r>
              <a:r>
                <a:rPr b="1" lang="en" sz="1500">
                  <a:solidFill>
                    <a:schemeClr val="dk1"/>
                  </a:solidFill>
                  <a:highlight>
                    <a:schemeClr val="lt1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bold</a:t>
              </a:r>
              <a:r>
                <a:rPr lang="en" sz="1500">
                  <a:solidFill>
                    <a:schemeClr val="dk1"/>
                  </a:solidFill>
                  <a:highlight>
                    <a:schemeClr val="lt1"/>
                  </a:highlight>
                  <a:latin typeface="Source Sans Pro"/>
                  <a:ea typeface="Source Sans Pro"/>
                  <a:cs typeface="Source Sans Pro"/>
                  <a:sym typeface="Source Sans Pro"/>
                </a:rPr>
                <a:t>.</a:t>
              </a:r>
              <a:endParaRPr sz="1500">
                <a:solidFill>
                  <a:schemeClr val="dk1"/>
                </a:solidFill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chemeClr val="dk1"/>
                </a:solidFill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61" name="Google Shape;161;p25"/>
          <p:cNvGrpSpPr/>
          <p:nvPr/>
        </p:nvGrpSpPr>
        <p:grpSpPr>
          <a:xfrm>
            <a:off x="-15300" y="0"/>
            <a:ext cx="4587300" cy="5143500"/>
            <a:chOff x="4556700" y="0"/>
            <a:chExt cx="4587300" cy="5143500"/>
          </a:xfrm>
        </p:grpSpPr>
        <p:sp>
          <p:nvSpPr>
            <p:cNvPr id="162" name="Google Shape;162;p25"/>
            <p:cNvSpPr/>
            <p:nvPr/>
          </p:nvSpPr>
          <p:spPr>
            <a:xfrm>
              <a:off x="4556700" y="0"/>
              <a:ext cx="45873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5"/>
            <p:cNvSpPr txBox="1"/>
            <p:nvPr/>
          </p:nvSpPr>
          <p:spPr>
            <a:xfrm>
              <a:off x="4751850" y="233000"/>
              <a:ext cx="4197000" cy="4229100"/>
            </a:xfrm>
            <a:prstGeom prst="rect">
              <a:avLst/>
            </a:prstGeom>
            <a:noFill/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&lt;body&gt;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	</a:t>
              </a:r>
              <a:r>
                <a:rPr lang="en">
                  <a:solidFill>
                    <a:srgbClr val="6FA8DC"/>
                  </a:solidFill>
                  <a:latin typeface="Consolas"/>
                  <a:ea typeface="Consolas"/>
                  <a:cs typeface="Consolas"/>
                  <a:sym typeface="Consolas"/>
                </a:rPr>
                <a:t>&lt;p&gt;</a:t>
              </a: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Hello, rookies! Kita menggunakan p tag untuk membuat paragraf. Bedanya p tag dengan h tag, teks di dalam p tag lebih kecil by default, dan teksnya tidak bold.</a:t>
              </a:r>
              <a:r>
                <a:rPr lang="en">
                  <a:solidFill>
                    <a:srgbClr val="FFE599"/>
                  </a:solidFill>
                  <a:latin typeface="Consolas"/>
                  <a:ea typeface="Consolas"/>
                  <a:cs typeface="Consolas"/>
                  <a:sym typeface="Consolas"/>
                </a:rPr>
                <a:t>&lt;br&gt;</a:t>
              </a: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Kita bisa menggunakan b tag atau strong tag untuk </a:t>
              </a:r>
              <a:r>
                <a:rPr lang="en">
                  <a:solidFill>
                    <a:srgbClr val="D5A6BD"/>
                  </a:solidFill>
                  <a:latin typeface="Consolas"/>
                  <a:ea typeface="Consolas"/>
                  <a:cs typeface="Consolas"/>
                  <a:sym typeface="Consolas"/>
                </a:rPr>
                <a:t>&lt;strong&gt;</a:t>
              </a: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memberi efek bold pada teks</a:t>
              </a:r>
              <a:r>
                <a:rPr lang="en">
                  <a:solidFill>
                    <a:srgbClr val="D5A6BD"/>
                  </a:solidFill>
                  <a:latin typeface="Consolas"/>
                  <a:ea typeface="Consolas"/>
                  <a:cs typeface="Consolas"/>
                  <a:sym typeface="Consolas"/>
                </a:rPr>
                <a:t>&lt;/strong&gt;</a:t>
              </a: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">
                  <a:solidFill>
                    <a:srgbClr val="FFE599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Selain itu, kita juga bisa memberi </a:t>
              </a:r>
              <a:r>
                <a:rPr lang="en">
                  <a:solidFill>
                    <a:srgbClr val="F9CB9C"/>
                  </a:solidFill>
                  <a:latin typeface="Consolas"/>
                  <a:ea typeface="Consolas"/>
                  <a:cs typeface="Consolas"/>
                  <a:sym typeface="Consolas"/>
                </a:rPr>
                <a:t>&lt;i&gt;</a:t>
              </a: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efek italic pada teks dengan tag i </a:t>
              </a:r>
              <a:r>
                <a:rPr lang="en">
                  <a:solidFill>
                    <a:srgbClr val="F9CB9C"/>
                  </a:solidFill>
                  <a:latin typeface="Consolas"/>
                  <a:ea typeface="Consolas"/>
                  <a:cs typeface="Consolas"/>
                  <a:sym typeface="Consolas"/>
                </a:rPr>
                <a:t>&lt;/i&gt;</a:t>
              </a: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atau </a:t>
              </a:r>
              <a:r>
                <a:rPr lang="en">
                  <a:solidFill>
                    <a:srgbClr val="93C47D"/>
                  </a:solidFill>
                  <a:latin typeface="Consolas"/>
                  <a:ea typeface="Consolas"/>
                  <a:cs typeface="Consolas"/>
                  <a:sym typeface="Consolas"/>
                </a:rPr>
                <a:t>&lt;u&gt;</a:t>
              </a: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memberi  underline dengan u tag</a:t>
              </a:r>
              <a:r>
                <a:rPr lang="en">
                  <a:solidFill>
                    <a:srgbClr val="93C47D"/>
                  </a:solidFill>
                  <a:latin typeface="Consolas"/>
                  <a:ea typeface="Consolas"/>
                  <a:cs typeface="Consolas"/>
                  <a:sym typeface="Consolas"/>
                </a:rPr>
                <a:t>&lt;/u&gt;</a:t>
              </a: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FA8DC"/>
                  </a:solidFill>
                  <a:latin typeface="Consolas"/>
                  <a:ea typeface="Consolas"/>
                  <a:cs typeface="Consolas"/>
                  <a:sym typeface="Consolas"/>
                </a:rPr>
                <a:t>&lt;/p&gt;</a:t>
              </a:r>
              <a:endParaRPr>
                <a:solidFill>
                  <a:srgbClr val="6FA8D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&lt;/body&gt;</a:t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64" name="Google Shape;164;p25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/>
        </p:nvSpPr>
        <p:spPr>
          <a:xfrm>
            <a:off x="487605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Divs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4901400" y="1421325"/>
            <a:ext cx="40488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div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digunakan untuk mengelompokkan bagian/grup dengan cara mengelompokkan elemen/tag.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Contoh penggunaan div dalam website: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About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Gallery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Contact Us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dll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457200" y="457200"/>
            <a:ext cx="38769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&lt;title&gt;Page Title&lt;/title&gt;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	&lt;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&gt;About Us&lt;/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	&lt;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&gt;We are a non profit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organization.&lt;/</a:t>
            </a:r>
            <a:r>
              <a:rPr lang="en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B539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B539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/>
        </p:nvSpPr>
        <p:spPr>
          <a:xfrm>
            <a:off x="360063" y="45720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Links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360075" y="1169475"/>
            <a:ext cx="38277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Tautan (</a:t>
            </a:r>
            <a:r>
              <a:rPr i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links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digunakan untuk mengakses satu halaman ke halaman yang lain. </a:t>
            </a:r>
            <a:r>
              <a:rPr i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Tags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&lt;a&gt;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mendefinisikan tautan (</a:t>
            </a:r>
            <a:r>
              <a:rPr i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hyperlink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). 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Destinasi linknya menggunakan atribut 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href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Syntax: </a:t>
            </a:r>
            <a:r>
              <a:rPr lang="en" sz="1600">
                <a:solidFill>
                  <a:srgbClr val="0000C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</a:t>
            </a:r>
            <a:r>
              <a:rPr lang="en" sz="1600">
                <a:solidFill>
                  <a:srgbClr val="A52A2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16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href</a:t>
            </a:r>
            <a:r>
              <a:rPr lang="en" sz="1600">
                <a:solidFill>
                  <a:srgbClr val="0000C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="</a:t>
            </a:r>
            <a:r>
              <a:rPr i="1" lang="en" sz="1600">
                <a:solidFill>
                  <a:srgbClr val="0000C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url</a:t>
            </a:r>
            <a:r>
              <a:rPr lang="en" sz="1600">
                <a:solidFill>
                  <a:srgbClr val="0000C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"&gt;</a:t>
            </a:r>
            <a:r>
              <a:rPr i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link text</a:t>
            </a:r>
            <a:r>
              <a:rPr lang="en" sz="1600">
                <a:solidFill>
                  <a:srgbClr val="0000C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</a:t>
            </a:r>
            <a:r>
              <a:rPr lang="en" sz="1600">
                <a:solidFill>
                  <a:srgbClr val="A52A2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/a</a:t>
            </a:r>
            <a:r>
              <a:rPr lang="en" sz="1600">
                <a:solidFill>
                  <a:srgbClr val="0000C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&gt;</a:t>
            </a:r>
            <a:endParaRPr i="1" sz="1600"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4780200" y="270975"/>
            <a:ext cx="40995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&lt;title&gt;Page Title&lt;/title&gt;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u="sng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</a:t>
            </a:r>
            <a:r>
              <a:rPr lang="en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Ini adalah google&lt;/</a:t>
            </a:r>
            <a:r>
              <a:rPr lang="en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8"/>
          <p:cNvGrpSpPr/>
          <p:nvPr/>
        </p:nvGrpSpPr>
        <p:grpSpPr>
          <a:xfrm>
            <a:off x="4893700" y="839838"/>
            <a:ext cx="4099500" cy="3647488"/>
            <a:chOff x="4893700" y="839838"/>
            <a:chExt cx="4099500" cy="3647488"/>
          </a:xfrm>
        </p:grpSpPr>
        <p:sp>
          <p:nvSpPr>
            <p:cNvPr id="188" name="Google Shape;188;p28"/>
            <p:cNvSpPr txBox="1"/>
            <p:nvPr/>
          </p:nvSpPr>
          <p:spPr>
            <a:xfrm>
              <a:off x="4893700" y="839838"/>
              <a:ext cx="40995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400">
                  <a:solidFill>
                    <a:srgbClr val="00498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Images</a:t>
              </a:r>
              <a:endParaRPr b="1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9" name="Google Shape;189;p28"/>
            <p:cNvSpPr txBox="1"/>
            <p:nvPr/>
          </p:nvSpPr>
          <p:spPr>
            <a:xfrm>
              <a:off x="4893700" y="1421325"/>
              <a:ext cx="3980700" cy="30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Elemen &lt;img&gt; dibaca sebagai gambar oleh browser.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9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Syntax:</a:t>
              </a:r>
              <a:r>
                <a:rPr lang="en">
                  <a:solidFill>
                    <a:srgbClr val="004B8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">
                  <a:solidFill>
                    <a:srgbClr val="0000CD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n">
                  <a:solidFill>
                    <a:srgbClr val="A52A2A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img</a:t>
              </a:r>
              <a:r>
                <a:rPr lang="en">
                  <a:solidFill>
                    <a:srgbClr val="FF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src</a:t>
              </a:r>
              <a:r>
                <a:rPr lang="en">
                  <a:solidFill>
                    <a:srgbClr val="0000CD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="</a:t>
              </a:r>
              <a:r>
                <a:rPr i="1" lang="en">
                  <a:solidFill>
                    <a:srgbClr val="0000CD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url</a:t>
              </a:r>
              <a:r>
                <a:rPr lang="en">
                  <a:solidFill>
                    <a:srgbClr val="0000CD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"&gt;</a:t>
              </a:r>
              <a:endParaRPr>
                <a:solidFill>
                  <a:srgbClr val="004B8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9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Penjelasan :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61950" lvl="0" marL="457200" rtl="0" algn="l">
                <a:lnSpc>
                  <a:spcPct val="9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Source Sans Pro"/>
                <a:buChar char="●"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Atribut dari elemen &lt;img&gt; adalah ‘src’ (source file), ‘alt’ (alternative text), ‘width’ dan ‘height’ dengan nilai-nilainya.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6195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Source Sans Pro"/>
                <a:buChar char="●"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Atribut ‘src’ wajib diisi.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6195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Source Sans Pro"/>
                <a:buChar char="●"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Kamu juga bisa menambahkan URL dari internet pada src!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08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004B8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500">
                <a:solidFill>
                  <a:srgbClr val="4D4D4D"/>
                </a:solidFill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90" name="Google Shape;190;p28"/>
          <p:cNvGrpSpPr/>
          <p:nvPr/>
        </p:nvGrpSpPr>
        <p:grpSpPr>
          <a:xfrm>
            <a:off x="-15300" y="0"/>
            <a:ext cx="4587300" cy="5143500"/>
            <a:chOff x="4556700" y="0"/>
            <a:chExt cx="4587300" cy="5143500"/>
          </a:xfrm>
        </p:grpSpPr>
        <p:sp>
          <p:nvSpPr>
            <p:cNvPr id="191" name="Google Shape;191;p28"/>
            <p:cNvSpPr/>
            <p:nvPr/>
          </p:nvSpPr>
          <p:spPr>
            <a:xfrm>
              <a:off x="4556700" y="0"/>
              <a:ext cx="45873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4839025" y="258225"/>
              <a:ext cx="4197000" cy="42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&lt;!DOCTYPE html&gt;</a:t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&lt;html&gt;</a:t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&lt;head&gt;</a:t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 &lt;title&gt;Page Title&lt;/title&gt;</a:t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&lt;/head&gt;</a:t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&lt;body&gt;</a:t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n" sz="1500">
                  <a:solidFill>
                    <a:srgbClr val="F9CB9C"/>
                  </a:solidFill>
                  <a:latin typeface="Consolas"/>
                  <a:ea typeface="Consolas"/>
                  <a:cs typeface="Consolas"/>
                  <a:sym typeface="Consolas"/>
                </a:rPr>
                <a:t>img</a:t>
              </a: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500">
                  <a:solidFill>
                    <a:srgbClr val="F4CCCC"/>
                  </a:solidFill>
                  <a:latin typeface="Consolas"/>
                  <a:ea typeface="Consolas"/>
                  <a:cs typeface="Consolas"/>
                  <a:sym typeface="Consolas"/>
                </a:rPr>
                <a:t>src</a:t>
              </a: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" sz="1500">
                  <a:solidFill>
                    <a:srgbClr val="A5E5D9"/>
                  </a:solidFill>
                  <a:latin typeface="Consolas"/>
                  <a:ea typeface="Consolas"/>
                  <a:cs typeface="Consolas"/>
                  <a:sym typeface="Consolas"/>
                </a:rPr>
                <a:t>”img_girl.jpg”</a:t>
              </a:r>
              <a:endParaRPr sz="15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4CCCC"/>
                  </a:solidFill>
                  <a:latin typeface="Consolas"/>
                  <a:ea typeface="Consolas"/>
                  <a:cs typeface="Consolas"/>
                  <a:sym typeface="Consolas"/>
                </a:rPr>
                <a:t>alt</a:t>
              </a: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=”Girl in a jacket”</a:t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4CCCC"/>
                  </a:solidFill>
                  <a:latin typeface="Consolas"/>
                  <a:ea typeface="Consolas"/>
                  <a:cs typeface="Consolas"/>
                  <a:sym typeface="Consolas"/>
                </a:rPr>
                <a:t>width</a:t>
              </a: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=”500”</a:t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4CCCC"/>
                  </a:solidFill>
                  <a:latin typeface="Consolas"/>
                  <a:ea typeface="Consolas"/>
                  <a:cs typeface="Consolas"/>
                  <a:sym typeface="Consolas"/>
                </a:rPr>
                <a:t>height</a:t>
              </a: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=”600”&gt;</a:t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&lt;/body&gt;</a:t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&lt;/html&gt;</a:t>
              </a:r>
              <a:endParaRPr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93" name="Google Shape;193;p28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1155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/>
        </p:nvSpPr>
        <p:spPr>
          <a:xfrm>
            <a:off x="464850" y="354875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List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464850" y="737375"/>
            <a:ext cx="3733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Terdapat 2 macam list: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Unordered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dan 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Ordered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Lists.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List berurutan 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(ordered-list)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dimulai dengan tag  </a:t>
            </a:r>
            <a:r>
              <a:rPr lang="en" sz="1300" u="sng">
                <a:solidFill>
                  <a:schemeClr val="accent5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&lt;ol&gt;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dan setiap item dideklarasikan dengan </a:t>
            </a:r>
            <a:r>
              <a:rPr lang="en" sz="1300" u="sng">
                <a:solidFill>
                  <a:schemeClr val="accent5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&lt;li&gt;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List tidak berurutan 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(unordered-list)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dimulai dengan tag </a:t>
            </a:r>
            <a:r>
              <a:rPr lang="en" sz="1300" u="sng">
                <a:solidFill>
                  <a:schemeClr val="hlink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&lt;ul&gt;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 dan setiap item dideklarasikan dengan </a:t>
            </a:r>
            <a:r>
              <a:rPr lang="en" sz="1300" u="sng">
                <a:solidFill>
                  <a:schemeClr val="hlink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&lt;li&gt;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5052000" y="68350"/>
            <a:ext cx="3596700" cy="46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&lt;title&gt;Page Title&lt;/title&gt;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&lt;h2&gt;An Unordered HTML List&lt;/h2&gt;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&gt;Coffee&lt;/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&gt;Tea&lt;/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&gt;Milk&lt;/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&lt;h2&gt;An Ordered HTML List&lt;/h2&gt;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ol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&gt;Coffee&lt;/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&gt;Tea&lt;/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&gt;Milk&lt;/</a:t>
            </a:r>
            <a:r>
              <a:rPr lang="en" sz="12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ol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7">
            <a:alphaModFix/>
          </a:blip>
          <a:srcRect b="45059" l="50342" r="26680" t="24214"/>
          <a:stretch/>
        </p:blipFill>
        <p:spPr>
          <a:xfrm>
            <a:off x="1051475" y="2713575"/>
            <a:ext cx="2559976" cy="213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/>
        </p:nvSpPr>
        <p:spPr>
          <a:xfrm>
            <a:off x="4876050" y="45720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Table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5090100" y="954850"/>
            <a:ext cx="3078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Table dideklarasikan dengan tag </a:t>
            </a:r>
            <a:r>
              <a:rPr lang="en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&lt;table&gt;</a:t>
            </a:r>
            <a:endParaRPr>
              <a:solidFill>
                <a:srgbClr val="DC143C"/>
              </a:solidFill>
              <a:highlight>
                <a:srgbClr val="F1F1F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Tiap baris pada table dideklarasikan dengan tag </a:t>
            </a:r>
            <a:r>
              <a:rPr lang="en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&lt;tr&gt;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Header dari tablenya dideklarasikan dengan </a:t>
            </a:r>
            <a:r>
              <a:rPr lang="en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&lt;th&gt;</a:t>
            </a:r>
            <a:endParaRPr>
              <a:solidFill>
                <a:srgbClr val="DC143C"/>
              </a:solidFill>
              <a:highlight>
                <a:srgbClr val="F1F1F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Secara default, table akan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bold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dan berada di center. Data table dideklarasikan dengan </a:t>
            </a:r>
            <a:r>
              <a:rPr lang="en">
                <a:solidFill>
                  <a:srgbClr val="DC143C"/>
                </a:solidFill>
                <a:highlight>
                  <a:srgbClr val="F1F1F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&lt;td&gt;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30"/>
          <p:cNvSpPr/>
          <p:nvPr/>
        </p:nvSpPr>
        <p:spPr>
          <a:xfrm>
            <a:off x="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404300" y="319625"/>
            <a:ext cx="38769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		&lt;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			&lt;</a:t>
            </a:r>
            <a:r>
              <a:rPr lang="en" sz="13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&gt;Firstname&lt;/</a:t>
            </a:r>
            <a:r>
              <a:rPr lang="en" sz="13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			&lt;</a:t>
            </a:r>
            <a:r>
              <a:rPr lang="en" sz="13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&gt;Lastname&lt;/</a:t>
            </a:r>
            <a:r>
              <a:rPr lang="en" sz="13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			&lt;</a:t>
            </a:r>
            <a:r>
              <a:rPr lang="en" sz="13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&gt;Age&lt;/</a:t>
            </a:r>
            <a:r>
              <a:rPr lang="en" sz="1300">
                <a:solidFill>
                  <a:srgbClr val="A5E5D9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		&lt;/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		&lt;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			&lt;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&gt;Inez&lt;/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			&lt;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&gt;Amandha&lt;/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			&lt;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&gt;19&lt;/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		&lt;/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		&lt;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			&lt;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&gt;Kirana&lt;/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			&lt;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&gt;Alfatianisa&lt;/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			&lt;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&gt;19&lt;/</a:t>
            </a:r>
            <a:r>
              <a:rPr lang="en" sz="1300">
                <a:solidFill>
                  <a:srgbClr val="C9DAF8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		&lt;/</a:t>
            </a:r>
            <a:r>
              <a:rPr lang="en" sz="13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	&lt;/</a:t>
            </a:r>
            <a:r>
              <a:rPr lang="en" sz="13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 b="53497" l="50646" r="34275" t="35500"/>
          <a:stretch/>
        </p:blipFill>
        <p:spPr>
          <a:xfrm>
            <a:off x="5292550" y="3125413"/>
            <a:ext cx="3266509" cy="134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Energizer! :*</a:t>
            </a:r>
            <a:endParaRPr sz="50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b="6568" l="0" r="53308" t="0"/>
          <a:stretch/>
        </p:blipFill>
        <p:spPr>
          <a:xfrm>
            <a:off x="0" y="0"/>
            <a:ext cx="4571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/>
        </p:nvSpPr>
        <p:spPr>
          <a:xfrm>
            <a:off x="4914875" y="2163600"/>
            <a:ext cx="39645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Individual Exercise!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4987"/>
                </a:solidFill>
              </a:rPr>
              <a:t>Lengkapi file </a:t>
            </a:r>
            <a:r>
              <a:rPr b="1" lang="en">
                <a:solidFill>
                  <a:srgbClr val="004987"/>
                </a:solidFill>
              </a:rPr>
              <a:t>complete-the-tags.html </a:t>
            </a:r>
            <a:r>
              <a:rPr lang="en">
                <a:solidFill>
                  <a:srgbClr val="004987"/>
                </a:solidFill>
              </a:rPr>
              <a:t>dengan </a:t>
            </a:r>
            <a:r>
              <a:rPr i="1" lang="en">
                <a:solidFill>
                  <a:srgbClr val="004987"/>
                </a:solidFill>
              </a:rPr>
              <a:t>tags </a:t>
            </a:r>
            <a:r>
              <a:rPr lang="en">
                <a:solidFill>
                  <a:srgbClr val="004987"/>
                </a:solidFill>
              </a:rPr>
              <a:t>yang sesuai agar menampilkan seperti gambar di samping! ^.^</a:t>
            </a:r>
            <a:endParaRPr>
              <a:solidFill>
                <a:srgbClr val="0049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457200" y="3463650"/>
            <a:ext cx="205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Outlines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650" y="1086325"/>
            <a:ext cx="4317450" cy="5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3543300" y="1222500"/>
            <a:ext cx="3086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Day 1</a:t>
            </a:r>
            <a:endParaRPr b="1"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605550" y="1819288"/>
            <a:ext cx="25719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Classroom Introductions</a:t>
            </a:r>
            <a:endParaRPr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605550" y="2795175"/>
            <a:ext cx="2330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 to CSS</a:t>
            </a:r>
            <a:endParaRPr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 b="0" l="6153" r="27250" t="0"/>
          <a:stretch/>
        </p:blipFill>
        <p:spPr>
          <a:xfrm>
            <a:off x="457200" y="1222500"/>
            <a:ext cx="2006100" cy="200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605550" y="2309263"/>
            <a:ext cx="4239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Basic HTML</a:t>
            </a:r>
            <a:endParaRPr sz="18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Ada Pertanyaan? ^ , ^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944100" y="1912500"/>
            <a:ext cx="72558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More HTML Tags on:</a:t>
            </a:r>
            <a:endParaRPr sz="54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u="sng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https://www.w3schools.com/tags/</a:t>
            </a:r>
            <a:endParaRPr sz="3000" u="sng">
              <a:solidFill>
                <a:srgbClr val="0097A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Intro to CSS</a:t>
            </a:r>
            <a:endParaRPr sz="50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457200" y="83985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CSS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464850" y="1421375"/>
            <a:ext cx="4554600" cy="26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CSS (Cascading Style Sheets) adalah sebuah language yang digunakan untuk proses styling dari suatu HTML dokumen.</a:t>
            </a:r>
            <a:endParaRPr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Tugasnya untuk mempercantik atau memberi style pada HTML.</a:t>
            </a:r>
            <a:endParaRPr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Beberapa hal yang bisa dilakukan dengan CSS:</a:t>
            </a:r>
            <a:endParaRPr>
              <a:highlight>
                <a:schemeClr val="l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Mengubah warna background halaman  web</a:t>
            </a:r>
            <a:endParaRPr>
              <a:highlight>
                <a:schemeClr val="l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Mengatur text alignment</a:t>
            </a:r>
            <a:endParaRPr>
              <a:highlight>
                <a:schemeClr val="l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en"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Mengubah font tulisan</a:t>
            </a:r>
            <a:endParaRPr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4D4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4">
            <a:alphaModFix/>
          </a:blip>
          <a:srcRect b="0" l="21741" r="21741" t="0"/>
          <a:stretch/>
        </p:blipFill>
        <p:spPr>
          <a:xfrm>
            <a:off x="5600700" y="1222350"/>
            <a:ext cx="3086102" cy="306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/>
        </p:nvSpPr>
        <p:spPr>
          <a:xfrm>
            <a:off x="457200" y="839850"/>
            <a:ext cx="4099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 to CSS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464850" y="1620375"/>
            <a:ext cx="30786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3 cara untuk menambahkan CSS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External CSS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Internal CSS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Inline CSS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*buka folder Code Example untuk melihat perbedaan dari ketiganya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4556700" y="0"/>
            <a:ext cx="45873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/>
        </p:nvSpPr>
        <p:spPr>
          <a:xfrm>
            <a:off x="5090100" y="457200"/>
            <a:ext cx="35967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background-color: lightblue;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color: white;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text-align: center;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9CB9C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font-family: verdana;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font-size: 20px;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/>
        </p:nvSpPr>
        <p:spPr>
          <a:xfrm>
            <a:off x="457200" y="83985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CSS Syntax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464850" y="1421363"/>
            <a:ext cx="4099500" cy="26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4D4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76" y="1771575"/>
            <a:ext cx="5299175" cy="110827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476750" y="3268500"/>
            <a:ext cx="79251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Tiap CSS bisa memiliki 1 atau lebih deklarasi yang dipisahkan dengan tanda ; (semicolons)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Tiap deklarasi terdapat nama </a:t>
            </a: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property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dan </a:t>
            </a: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yang dipisahkan dengan tanda : (colon)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Tiap deklarasi CSS selalu diakhiri dengan tanda 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Deklarasinya selalu diawali dengan { dan diakhiri dengan }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/>
        </p:nvSpPr>
        <p:spPr>
          <a:xfrm>
            <a:off x="1240350" y="1912500"/>
            <a:ext cx="66633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review what we have learned so far! ;D</a:t>
            </a:r>
            <a:endParaRPr sz="36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286" name="Google Shape;286;p40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Manakah di bawah ini syntax yang benar untuk membuat elemen paragraf di HTML?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293" name="Google Shape;293;p41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&lt;img https://contoh.co.id/generation-girl.jpg /&gt;</a:t>
            </a:r>
            <a:endParaRPr sz="34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Seharusnya code tersebut digunakan untuk menampilkan sebuah gambar, namun gagal. Mengapa?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300" name="Google Shape;300;p42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Manakah di bawah ini yang merupakan comment tag di HTML?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485900" y="1340425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Introductions! :D</a:t>
            </a:r>
            <a:endParaRPr sz="5000">
              <a:solidFill>
                <a:srgbClr val="A5E5D9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485900" y="245915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State your:</a:t>
            </a:r>
            <a:endParaRPr sz="3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name, school, dream job, experience in web development</a:t>
            </a:r>
            <a:endParaRPr sz="3000">
              <a:solidFill>
                <a:srgbClr val="FFFFFF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307" name="Google Shape;307;p43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&lt;title&gt;Generation Girl&lt;/title&gt;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Code tersebut hanya dapat berfungsi bila ditaruh di bagian mana?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750" y="45164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/>
        </p:nvSpPr>
        <p:spPr>
          <a:xfrm>
            <a:off x="0" y="3857625"/>
            <a:ext cx="9144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9AC37"/>
                </a:solidFill>
              </a:rPr>
              <a:t>ⓘ</a:t>
            </a:r>
            <a:r>
              <a:rPr lang="en"/>
              <a:t> Start presenting to display the poll results on this slide.</a:t>
            </a:r>
            <a:endParaRPr/>
          </a:p>
        </p:txBody>
      </p:sp>
      <p:sp>
        <p:nvSpPr>
          <p:cNvPr id="314" name="Google Shape;314;p44"/>
          <p:cNvSpPr txBox="1"/>
          <p:nvPr/>
        </p:nvSpPr>
        <p:spPr>
          <a:xfrm>
            <a:off x="0" y="1285875"/>
            <a:ext cx="9144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Bagaimana cara membuat link dari local HTML kita (filenya hello.html) yang benar?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Let’s Start Building Our Own Website!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320" name="Google Shape;320;p45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6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6"/>
          <p:cNvSpPr txBox="1"/>
          <p:nvPr/>
        </p:nvSpPr>
        <p:spPr>
          <a:xfrm>
            <a:off x="4086300" y="648600"/>
            <a:ext cx="5086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Starter/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Individual Exercise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Mobile App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4057650" y="1414275"/>
            <a:ext cx="46215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Buatlah HTML document apapun yang ingin kalian buat. Contoh: personal website (tentang diri sendiri)</a:t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Gunakan beberapa hal yang telah dipelajari hari ini</a:t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Page Title</a:t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Heading</a:t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Paragraph</a:t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Link</a:t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Image (minimal 1)</a:t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Unordered List, dan</a:t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CSS (just the basic one! :) contoh: </a:t>
            </a:r>
            <a:r>
              <a:rPr b="1"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background-color</a:t>
            </a: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untuk ubah warna background</a:t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color </a:t>
            </a: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pada heading/paragraph untuk ubah warna teks</a:t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Talk to us! If you guys have any questions :)</a:t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9" name="Google Shape;329;p46"/>
          <p:cNvPicPr preferRelativeResize="0"/>
          <p:nvPr/>
        </p:nvPicPr>
        <p:blipFill rotWithShape="1">
          <a:blip r:embed="rId4">
            <a:alphaModFix/>
          </a:blip>
          <a:srcRect b="0" l="27724" r="27724" t="0"/>
          <a:stretch/>
        </p:blipFill>
        <p:spPr>
          <a:xfrm>
            <a:off x="0" y="0"/>
            <a:ext cx="35509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7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 txBox="1"/>
          <p:nvPr/>
        </p:nvSpPr>
        <p:spPr>
          <a:xfrm>
            <a:off x="544825" y="457200"/>
            <a:ext cx="7516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 rotWithShape="1">
          <a:blip r:embed="rId4">
            <a:alphaModFix/>
          </a:blip>
          <a:srcRect b="7347" l="0" r="0" t="0"/>
          <a:stretch/>
        </p:blipFill>
        <p:spPr>
          <a:xfrm>
            <a:off x="932250" y="1004550"/>
            <a:ext cx="7067974" cy="36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/>
        </p:nvSpPr>
        <p:spPr>
          <a:xfrm>
            <a:off x="1485900" y="1262600"/>
            <a:ext cx="61722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    References</a:t>
            </a:r>
            <a:endParaRPr sz="6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W3Schools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MDN Docs</a:t>
            </a:r>
            <a:endParaRPr sz="2200" u="sng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FreeCodeCamp</a:t>
            </a:r>
            <a:endParaRPr sz="2200">
              <a:solidFill>
                <a:srgbClr val="00498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 Color Codes</a:t>
            </a:r>
            <a:endParaRPr sz="2200">
              <a:solidFill>
                <a:srgbClr val="00498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498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4987"/>
                </a:solidFill>
                <a:latin typeface="Poppins"/>
                <a:ea typeface="Poppins"/>
                <a:cs typeface="Poppins"/>
                <a:sym typeface="Poppins"/>
              </a:rPr>
              <a:t>(ongoing github repo)</a:t>
            </a:r>
            <a:endParaRPr sz="2200">
              <a:solidFill>
                <a:srgbClr val="00498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3" name="Google Shape;343;p48"/>
          <p:cNvPicPr preferRelativeResize="0"/>
          <p:nvPr/>
        </p:nvPicPr>
        <p:blipFill rotWithShape="1">
          <a:blip r:embed="rId7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987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275" y="2571750"/>
            <a:ext cx="4317450" cy="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9"/>
          <p:cNvSpPr txBox="1"/>
          <p:nvPr/>
        </p:nvSpPr>
        <p:spPr>
          <a:xfrm>
            <a:off x="1485900" y="122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5E5D9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It’s time for you to fill in the </a:t>
            </a:r>
            <a:r>
              <a:rPr lang="en" sz="5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Happy Form</a:t>
            </a:r>
            <a:endParaRPr sz="5000">
              <a:solidFill>
                <a:schemeClr val="lt1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351" name="Google Shape;351;p49"/>
          <p:cNvSpPr txBox="1"/>
          <p:nvPr/>
        </p:nvSpPr>
        <p:spPr>
          <a:xfrm>
            <a:off x="2514600" y="2650500"/>
            <a:ext cx="411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bit.ly/happyggsummer</a:t>
            </a:r>
            <a:endParaRPr b="1" sz="2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28600" y="18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Infrastructure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50" y="910575"/>
            <a:ext cx="8662111" cy="41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69300" y="910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64850" y="374250"/>
            <a:ext cx="308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“Languages of the web”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43900" y="1638550"/>
            <a:ext cx="4899900" cy="28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HTML: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Hypertext Markup Language – (Content)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CSS: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Cascading Style Sheets – (Appearance)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HTML/CSS adalah “languages of the web.” 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Kedua bahasa tersebut akan membangun komponen-komponen estetika pada website, seperti layout, font, kombinasi warna, penempatan konten.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 juga Javascript, yang menghandle animasi dan behavior website.</a:t>
            </a:r>
            <a:endParaRPr>
              <a:solidFill>
                <a:srgbClr val="004B8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3777" l="5335" r="2353" t="7969"/>
          <a:stretch/>
        </p:blipFill>
        <p:spPr>
          <a:xfrm>
            <a:off x="5228200" y="1638550"/>
            <a:ext cx="3546974" cy="21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DEDE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1485900" y="1912500"/>
            <a:ext cx="6172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498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Basic HTML</a:t>
            </a:r>
            <a:endParaRPr sz="5000">
              <a:solidFill>
                <a:srgbClr val="00498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457200" y="83985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64850" y="1620375"/>
            <a:ext cx="4099500" cy="26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2286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Hypertext Markup Language is the standard markup language for documents designed to be displayed in a web browser</a:t>
            </a:r>
            <a:endParaRPr sz="1600"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2286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4D4D4D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Web browsers receive HTML documents from a web server and render the documents into multimedia web pages</a:t>
            </a:r>
            <a:endParaRPr sz="1600"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D4D4D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D4D4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4">
            <a:alphaModFix/>
          </a:blip>
          <a:srcRect b="0" l="21741" r="21741" t="0"/>
          <a:stretch/>
        </p:blipFill>
        <p:spPr>
          <a:xfrm>
            <a:off x="5600700" y="1222350"/>
            <a:ext cx="3086102" cy="306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179" l="0" r="0" t="179"/>
          <a:stretch/>
        </p:blipFill>
        <p:spPr>
          <a:xfrm>
            <a:off x="7548375" y="182875"/>
            <a:ext cx="1138428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457200" y="839850"/>
            <a:ext cx="514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 Elements/Tags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6629400" y="4686300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848625" y="1723325"/>
            <a:ext cx="7326300" cy="6069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&lt;tagname&gt;</a:t>
            </a:r>
            <a:r>
              <a:rPr lang="en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Content goes here</a:t>
            </a:r>
            <a:r>
              <a:rPr lang="en" sz="24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&lt;/tagname&gt;</a:t>
            </a:r>
            <a:endParaRPr sz="2400">
              <a:solidFill>
                <a:srgbClr val="EA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2075889" y="2330175"/>
            <a:ext cx="195575" cy="1060500"/>
          </a:xfrm>
          <a:custGeom>
            <a:rect b="b" l="l" r="r" t="t"/>
            <a:pathLst>
              <a:path extrusionOk="0" h="42420" w="7823">
                <a:moveTo>
                  <a:pt x="7823" y="0"/>
                </a:moveTo>
                <a:cubicBezTo>
                  <a:pt x="6057" y="5302"/>
                  <a:pt x="1965" y="9745"/>
                  <a:pt x="753" y="15200"/>
                </a:cubicBezTo>
                <a:cubicBezTo>
                  <a:pt x="-1274" y="24323"/>
                  <a:pt x="862" y="35812"/>
                  <a:pt x="7470" y="42420"/>
                </a:cubicBezTo>
              </a:path>
            </a:pathLst>
          </a:custGeom>
          <a:noFill/>
          <a:ln cap="flat" cmpd="sng" w="9525">
            <a:solidFill>
              <a:srgbClr val="00498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0" name="Google Shape;120;p21"/>
          <p:cNvSpPr/>
          <p:nvPr/>
        </p:nvSpPr>
        <p:spPr>
          <a:xfrm>
            <a:off x="6354450" y="2330175"/>
            <a:ext cx="349660" cy="1098065"/>
          </a:xfrm>
          <a:custGeom>
            <a:rect b="b" l="l" r="r" t="t"/>
            <a:pathLst>
              <a:path extrusionOk="0" h="36411" w="9390">
                <a:moveTo>
                  <a:pt x="6010" y="0"/>
                </a:moveTo>
                <a:cubicBezTo>
                  <a:pt x="10914" y="7352"/>
                  <a:pt x="9961" y="18607"/>
                  <a:pt x="6010" y="26512"/>
                </a:cubicBezTo>
                <a:cubicBezTo>
                  <a:pt x="4284" y="29965"/>
                  <a:pt x="3452" y="34683"/>
                  <a:pt x="0" y="36411"/>
                </a:cubicBezTo>
              </a:path>
            </a:pathLst>
          </a:custGeom>
          <a:noFill/>
          <a:ln cap="flat" cmpd="sng" w="9525">
            <a:solidFill>
              <a:srgbClr val="00498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1" name="Google Shape;121;p21"/>
          <p:cNvSpPr txBox="1"/>
          <p:nvPr/>
        </p:nvSpPr>
        <p:spPr>
          <a:xfrm>
            <a:off x="1935650" y="3428225"/>
            <a:ext cx="1520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Opening Tag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5600700" y="3428225"/>
            <a:ext cx="1520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Closing Tag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958800" y="4071675"/>
            <a:ext cx="76221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Elemen HTML umumnya diawali dengan </a:t>
            </a:r>
            <a:r>
              <a:rPr b="1" i="1"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opening tag</a:t>
            </a: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dan diakhiri dengan </a:t>
            </a:r>
            <a:r>
              <a:rPr b="1" i="1"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closing tag</a:t>
            </a: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 beberapa HTML tag yang tidak memerlukan closing tag.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228600" y="312450"/>
            <a:ext cx="40995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498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Starter template for HTML document</a:t>
            </a:r>
            <a:endParaRPr b="1" sz="3400">
              <a:solidFill>
                <a:srgbClr val="00498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0" y="1614600"/>
            <a:ext cx="4556700" cy="3528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BF1C7"/>
              </a:highlight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202950" y="1811850"/>
            <a:ext cx="41508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		&lt;title&gt;Page Title&lt;/title&gt;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&lt;h1&gt;My First Heading&lt;/h1&gt;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&lt;p&gt;My First Paragraph.&lt;/p&gt;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2458375" y="4580325"/>
            <a:ext cx="205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2DED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Website I</a:t>
            </a:r>
            <a:endParaRPr b="1" sz="1000">
              <a:solidFill>
                <a:srgbClr val="F2DED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4572000" y="0"/>
            <a:ext cx="4587300" cy="5143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4879500" y="361350"/>
            <a:ext cx="3870900" cy="44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CC0000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&lt;!DOCTYPE html&gt;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mendeklarasikan dokumen sebagai HTML5</a:t>
            </a:r>
            <a:endParaRPr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Elemen  </a:t>
            </a:r>
            <a:r>
              <a:rPr lang="en">
                <a:solidFill>
                  <a:srgbClr val="CC0000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&lt;html&gt;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adalah root-element dari dokumen HTML</a:t>
            </a:r>
            <a:endParaRPr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Elemen  </a:t>
            </a:r>
            <a:r>
              <a:rPr lang="en">
                <a:solidFill>
                  <a:srgbClr val="CC0000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&lt;head&gt;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berisi </a:t>
            </a:r>
            <a:r>
              <a:rPr i="1"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metadata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(informasi / data tentang data) dari dokumen. Ditaruh di antara </a:t>
            </a:r>
            <a:r>
              <a:rPr lang="en">
                <a:solidFill>
                  <a:srgbClr val="CC0000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&lt;html&gt;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dan </a:t>
            </a:r>
            <a:r>
              <a:rPr lang="en">
                <a:solidFill>
                  <a:srgbClr val="CC0000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&lt;body&gt;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Verdana"/>
              <a:buChar char="●"/>
            </a:pP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Elemen </a:t>
            </a:r>
            <a:r>
              <a:rPr lang="en">
                <a:solidFill>
                  <a:srgbClr val="CC0000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&lt;title&gt;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mendeklarasikan judul dari </a:t>
            </a:r>
            <a:r>
              <a:rPr i="1"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web page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dan diperlukan di semua dokumen HTML</a:t>
            </a:r>
            <a:endParaRPr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Verdana"/>
              <a:buChar char="●"/>
            </a:pP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Elemen </a:t>
            </a:r>
            <a:r>
              <a:rPr lang="en">
                <a:solidFill>
                  <a:srgbClr val="CC0000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&lt;body&gt;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mendeklarasikan konten dari dokumen</a:t>
            </a:r>
            <a:endParaRPr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Verdana"/>
              <a:buChar char="●"/>
            </a:pP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Elemen </a:t>
            </a:r>
            <a:r>
              <a:rPr lang="en">
                <a:solidFill>
                  <a:srgbClr val="CC0000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&lt;h1&gt;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adalah elemen konten yang mendeklarasikan </a:t>
            </a:r>
            <a:r>
              <a:rPr i="1"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heading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terbesar</a:t>
            </a:r>
            <a:endParaRPr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Verdana"/>
              <a:buChar char="●"/>
            </a:pP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Elemen </a:t>
            </a:r>
            <a:r>
              <a:rPr lang="en">
                <a:solidFill>
                  <a:srgbClr val="CC0000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&lt;p&gt;</a:t>
            </a:r>
            <a:r>
              <a:rPr lang="en">
                <a:solidFill>
                  <a:srgbClr val="1C4587"/>
                </a:solidFill>
                <a:highlight>
                  <a:srgbClr val="FCE5CD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mendeklarasikan paragraf</a:t>
            </a:r>
            <a:endParaRPr>
              <a:solidFill>
                <a:srgbClr val="1C4587"/>
              </a:solidFill>
              <a:highlight>
                <a:srgbClr val="FCE5CD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